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256" r:id="rId2"/>
    <p:sldId id="273" r:id="rId3"/>
    <p:sldId id="264" r:id="rId4"/>
    <p:sldId id="257" r:id="rId5"/>
    <p:sldId id="262" r:id="rId6"/>
    <p:sldId id="258" r:id="rId7"/>
    <p:sldId id="272" r:id="rId8"/>
    <p:sldId id="266" r:id="rId9"/>
    <p:sldId id="259" r:id="rId10"/>
    <p:sldId id="263" r:id="rId11"/>
    <p:sldId id="275" r:id="rId12"/>
    <p:sldId id="260" r:id="rId13"/>
    <p:sldId id="261" r:id="rId14"/>
    <p:sldId id="265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6167E-36E5-44A4-B2CF-71CE0D159A51}" type="datetimeFigureOut">
              <a:rPr lang="en-US" smtClean="0"/>
              <a:t>9/13/2020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EB649-6B43-4314-9A33-B0F6A08D9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221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2572E7-1BB4-4E41-A84C-B06DBAB88049}" type="slidenum">
              <a:rPr lang="en-GB"/>
              <a:pPr/>
              <a:t>4</a:t>
            </a:fld>
            <a:endParaRPr lang="en-GB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D033A0-7BC1-4EE2-86A5-41BC97F6BD5D}" type="slidenum">
              <a:rPr lang="en-GB"/>
              <a:pPr/>
              <a:t>6</a:t>
            </a:fld>
            <a:endParaRPr lang="en-GB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AFC96F-301B-4A0D-A356-C9686077E7C0}" type="slidenum">
              <a:rPr lang="en-GB"/>
              <a:pPr/>
              <a:t>9</a:t>
            </a:fld>
            <a:endParaRPr lang="en-GB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A675-5178-4B77-B666-389FBF4136AF}" type="datetimeFigureOut">
              <a:rPr lang="en-US" smtClean="0"/>
              <a:t>9/13/2020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76A31D-F9FF-4F97-8AA8-DD0AD527BA1C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A675-5178-4B77-B666-389FBF4136AF}" type="datetimeFigureOut">
              <a:rPr lang="en-US" smtClean="0"/>
              <a:t>9/13/2020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A31D-F9FF-4F97-8AA8-DD0AD527BA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A675-5178-4B77-B666-389FBF4136AF}" type="datetimeFigureOut">
              <a:rPr lang="en-US" smtClean="0"/>
              <a:t>9/13/2020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A31D-F9FF-4F97-8AA8-DD0AD527BA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105251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1258888"/>
            <a:ext cx="8642350" cy="5589587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DFA675-5178-4B77-B666-389FBF4136AF}" type="datetimeFigureOut">
              <a:rPr lang="en-US" smtClean="0"/>
              <a:t>9/13/2020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B76A31D-F9FF-4F97-8AA8-DD0AD527BA1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A675-5178-4B77-B666-389FBF4136AF}" type="datetimeFigureOut">
              <a:rPr lang="en-US" smtClean="0"/>
              <a:t>9/13/2020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A31D-F9FF-4F97-8AA8-DD0AD527BA1C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A675-5178-4B77-B666-389FBF4136AF}" type="datetimeFigureOut">
              <a:rPr lang="en-US" smtClean="0"/>
              <a:t>9/13/2020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A31D-F9FF-4F97-8AA8-DD0AD527BA1C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A31D-F9FF-4F97-8AA8-DD0AD527BA1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A675-5178-4B77-B666-389FBF4136AF}" type="datetimeFigureOut">
              <a:rPr lang="en-US" smtClean="0"/>
              <a:t>9/13/2020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A675-5178-4B77-B666-389FBF4136AF}" type="datetimeFigureOut">
              <a:rPr lang="en-US" smtClean="0"/>
              <a:t>9/13/2020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A31D-F9FF-4F97-8AA8-DD0AD527BA1C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A675-5178-4B77-B666-389FBF4136AF}" type="datetimeFigureOut">
              <a:rPr lang="en-US" smtClean="0"/>
              <a:t>9/13/2020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A31D-F9FF-4F97-8AA8-DD0AD527BA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DFA675-5178-4B77-B666-389FBF4136AF}" type="datetimeFigureOut">
              <a:rPr lang="en-US" smtClean="0"/>
              <a:t>9/13/2020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76A31D-F9FF-4F97-8AA8-DD0AD527BA1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A675-5178-4B77-B666-389FBF4136AF}" type="datetimeFigureOut">
              <a:rPr lang="en-US" smtClean="0"/>
              <a:t>9/13/2020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76A31D-F9FF-4F97-8AA8-DD0AD527BA1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ADFA675-5178-4B77-B666-389FBF4136AF}" type="datetimeFigureOut">
              <a:rPr lang="en-US" smtClean="0"/>
              <a:t>9/13/2020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B76A31D-F9FF-4F97-8AA8-DD0AD527BA1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305800" cy="922036"/>
          </a:xfrm>
        </p:spPr>
        <p:txBody>
          <a:bodyPr/>
          <a:lstStyle/>
          <a:p>
            <a:r>
              <a:rPr lang="en-GB" dirty="0"/>
              <a:t>Gold D of E</a:t>
            </a:r>
          </a:p>
        </p:txBody>
      </p:sp>
      <p:pic>
        <p:nvPicPr>
          <p:cNvPr id="1026" name="Picture 2" descr="C:\Users\sahy.CRANLEIGH\Downloads\IMG_00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23621"/>
          <a:stretch/>
        </p:blipFill>
        <p:spPr bwMode="auto">
          <a:xfrm rot="5400000">
            <a:off x="2226609" y="1027692"/>
            <a:ext cx="4978257" cy="561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Training on Monday afternoons</a:t>
            </a:r>
          </a:p>
          <a:p>
            <a:r>
              <a:rPr lang="en-GB" dirty="0"/>
              <a:t>5:00-5:45 </a:t>
            </a:r>
          </a:p>
          <a:p>
            <a:r>
              <a:rPr lang="en-GB" dirty="0"/>
              <a:t>Please be punctual</a:t>
            </a:r>
          </a:p>
          <a:p>
            <a:r>
              <a:rPr lang="en-GB" dirty="0"/>
              <a:t>Sometimes outside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ahy.CRANLEIGH\Downloads\IMG_29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04864"/>
            <a:ext cx="3057804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0C49-5F6E-4D1D-974A-D392E4138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Commitment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D04DF-3239-4DA5-8CB3-150C693E1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3968" y="1357256"/>
            <a:ext cx="4059936" cy="4572000"/>
          </a:xfrm>
        </p:spPr>
        <p:txBody>
          <a:bodyPr/>
          <a:lstStyle/>
          <a:p>
            <a:r>
              <a:rPr lang="en-GB" dirty="0"/>
              <a:t>You must attend the Monday sessions!</a:t>
            </a:r>
          </a:p>
          <a:p>
            <a:r>
              <a:rPr lang="en-GB" dirty="0"/>
              <a:t>Not optional</a:t>
            </a:r>
          </a:p>
          <a:p>
            <a:r>
              <a:rPr lang="en-GB" dirty="0"/>
              <a:t>I need to be confident you can operate </a:t>
            </a:r>
            <a:r>
              <a:rPr lang="en-GB" u="sng" dirty="0"/>
              <a:t>independently</a:t>
            </a:r>
            <a:r>
              <a:rPr lang="en-GB" dirty="0"/>
              <a:t> in </a:t>
            </a:r>
            <a:r>
              <a:rPr lang="en-GB" dirty="0" err="1"/>
              <a:t>minging</a:t>
            </a:r>
            <a:r>
              <a:rPr lang="en-GB" dirty="0"/>
              <a:t> conditions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3A3127-F635-414B-B68A-7B1BB5CFC2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44765" y="1500187"/>
            <a:ext cx="6858000" cy="3857625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9771821-8E7E-49E9-BFC8-59D1B968FC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4730" y="3140968"/>
            <a:ext cx="4059238" cy="256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5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Gold Expedition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3826768" cy="4539208"/>
          </a:xfrm>
        </p:spPr>
        <p:txBody>
          <a:bodyPr/>
          <a:lstStyle/>
          <a:p>
            <a:r>
              <a:rPr lang="en-GB" dirty="0"/>
              <a:t>Practice – </a:t>
            </a:r>
            <a:br>
              <a:rPr lang="en-GB" dirty="0"/>
            </a:br>
            <a:r>
              <a:rPr lang="en-GB" dirty="0"/>
              <a:t>Black Mountains?</a:t>
            </a:r>
          </a:p>
          <a:p>
            <a:r>
              <a:rPr lang="en-GB" dirty="0"/>
              <a:t>Easter Holidays? (date depends on  other trips)</a:t>
            </a:r>
            <a:endParaRPr lang="en-US" dirty="0"/>
          </a:p>
        </p:txBody>
      </p:sp>
      <p:pic>
        <p:nvPicPr>
          <p:cNvPr id="38914" name="Picture 2" descr="F:\Photos - Working Collection\2011\2011_4_20 BM Gold\GOLD Practice 2011\sahy 3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642918"/>
            <a:ext cx="3917851" cy="5876777"/>
          </a:xfrm>
          <a:prstGeom prst="rect">
            <a:avLst/>
          </a:prstGeom>
          <a:noFill/>
        </p:spPr>
      </p:pic>
      <p:pic>
        <p:nvPicPr>
          <p:cNvPr id="1026" name="Picture 2" descr="M:\Photos\All School\Outdoor Education\D of E\2012-13\Gold Practice 2013\IMG_68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286124"/>
            <a:ext cx="1853722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 Assessed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466728" cy="4572000"/>
          </a:xfrm>
        </p:spPr>
        <p:txBody>
          <a:bodyPr>
            <a:normAutofit/>
          </a:bodyPr>
          <a:lstStyle/>
          <a:p>
            <a:r>
              <a:rPr lang="en-GB" dirty="0"/>
              <a:t>Mid Wales/Lakes/up to you!</a:t>
            </a:r>
          </a:p>
          <a:p>
            <a:r>
              <a:rPr lang="en-GB" dirty="0"/>
              <a:t>Summer Hols?</a:t>
            </a:r>
          </a:p>
          <a:p>
            <a:r>
              <a:rPr lang="en-GB" dirty="0"/>
              <a:t>Nothing to stop candidates doing their own thing by foot, bike, horse, sail or paddle as long as it fulfils the criteria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1" name="Picture 3" descr="C:\Users\sahy.CRANLEIGH\Downloads\IMG_20180829_091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4644008" cy="348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ahy.CRANLEIGH\Downloads\IMG_20180831_0648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4644008" cy="348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6D0DCD-2CA5-473E-BA8C-C8A2CB0F0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693" y="1135777"/>
            <a:ext cx="4871157" cy="2727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6995120" cy="4572000"/>
          </a:xfrm>
        </p:spPr>
        <p:txBody>
          <a:bodyPr/>
          <a:lstStyle/>
          <a:p>
            <a:r>
              <a:rPr lang="en-GB" dirty="0"/>
              <a:t>e-mail me if  interested and I will send enrolment form to your folks</a:t>
            </a:r>
          </a:p>
          <a:p>
            <a:r>
              <a:rPr lang="en-GB" dirty="0"/>
              <a:t>Return electronically</a:t>
            </a:r>
          </a:p>
          <a:p>
            <a:r>
              <a:rPr lang="en-GB" dirty="0"/>
              <a:t> </a:t>
            </a:r>
            <a:r>
              <a:rPr lang="en-GB" b="1" dirty="0"/>
              <a:t>ASAP and by 27</a:t>
            </a:r>
            <a:r>
              <a:rPr lang="en-GB" b="1" baseline="30000" dirty="0"/>
              <a:t>th</a:t>
            </a:r>
            <a:r>
              <a:rPr lang="en-GB" b="1" dirty="0"/>
              <a:t>  Sept at latest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DF31C-7452-4312-A8A0-7BDB80B43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start next Monday!!!!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DF5FF-BDA4-464B-9298-9955FF1266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Please be prompt!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819556-91E2-4478-B31B-A22C01BA0B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75655" y="2636912"/>
            <a:ext cx="5198083" cy="345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11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Principles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5536" y="1268760"/>
            <a:ext cx="7920880" cy="5256584"/>
          </a:xfrm>
        </p:spPr>
        <p:txBody>
          <a:bodyPr>
            <a:normAutofit/>
          </a:bodyPr>
          <a:lstStyle/>
          <a:p>
            <a:r>
              <a:rPr lang="en-GB" dirty="0"/>
              <a:t>Self-improvement and development</a:t>
            </a:r>
          </a:p>
          <a:p>
            <a:r>
              <a:rPr lang="en-GB" dirty="0"/>
              <a:t>14-24 year olds</a:t>
            </a:r>
          </a:p>
          <a:p>
            <a:r>
              <a:rPr lang="en-GB" dirty="0"/>
              <a:t>International</a:t>
            </a:r>
          </a:p>
          <a:p>
            <a:r>
              <a:rPr lang="en-GB" dirty="0"/>
              <a:t>Non-competitive</a:t>
            </a:r>
          </a:p>
          <a:p>
            <a:r>
              <a:rPr lang="en-GB" b="1" dirty="0"/>
              <a:t>Improvement</a:t>
            </a:r>
            <a:r>
              <a:rPr lang="en-GB" dirty="0"/>
              <a:t> rather than</a:t>
            </a:r>
            <a:br>
              <a:rPr lang="en-GB" dirty="0"/>
            </a:br>
            <a:r>
              <a:rPr lang="en-GB" dirty="0"/>
              <a:t>achievement</a:t>
            </a:r>
          </a:p>
          <a:p>
            <a:r>
              <a:rPr lang="en-GB" dirty="0"/>
              <a:t>Inclusive / open to all</a:t>
            </a:r>
          </a:p>
          <a:p>
            <a:r>
              <a:rPr lang="en-GB" dirty="0"/>
              <a:t>Marathon not a sprint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122" y="1772816"/>
            <a:ext cx="3318441" cy="497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6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733365" cy="584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Time requirements</a:t>
            </a:r>
          </a:p>
        </p:txBody>
      </p:sp>
      <p:graphicFrame>
        <p:nvGraphicFramePr>
          <p:cNvPr id="258137" name="Group 8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91808077"/>
              </p:ext>
            </p:extLst>
          </p:nvPr>
        </p:nvGraphicFramePr>
        <p:xfrm>
          <a:off x="179512" y="1052736"/>
          <a:ext cx="8642350" cy="4460560"/>
        </p:xfrm>
        <a:graphic>
          <a:graphicData uri="http://schemas.openxmlformats.org/drawingml/2006/table">
            <a:tbl>
              <a:tblPr/>
              <a:tblGrid>
                <a:gridCol w="15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3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Minimum period of participation by: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Level: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Direct entrants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Previous Award holders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Bronze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 months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n/a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Silver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 months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 months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Gold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18 months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 months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58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Direct entrants </a:t>
                      </a:r>
                      <a:r>
                        <a:rPr kumimoji="0" lang="en-GB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are young people starting their </a:t>
                      </a:r>
                      <a:r>
                        <a:rPr kumimoji="0" lang="en-GB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DofE</a:t>
                      </a:r>
                      <a:r>
                        <a:rPr kumimoji="0" lang="en-GB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programme at either Silver or Gold level, who have not achieved the previous level of Award.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5537" y="5805264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i.e. if you have not finished Silver, talk to Mr Pidgeon and/or Mr Money and get things sorted!!!!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Possible to complete while at school,</a:t>
            </a:r>
            <a:r>
              <a:rPr lang="en-GB" dirty="0"/>
              <a:t> but you have until you are 25 . </a:t>
            </a:r>
          </a:p>
          <a:p>
            <a:r>
              <a:rPr lang="en-GB" dirty="0"/>
              <a:t>Same as Bronze and Silver, but with addition of a residential section</a:t>
            </a:r>
          </a:p>
          <a:p>
            <a:r>
              <a:rPr lang="en-GB" dirty="0"/>
              <a:t>Much greater emphasis on you sorting yourselves out.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642350" cy="1484784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dirty="0"/>
              <a:t>Gold Award (16+ years old)</a:t>
            </a:r>
            <a:br>
              <a:rPr lang="en-GB" b="1" dirty="0"/>
            </a:br>
            <a:r>
              <a:rPr lang="en-GB" b="1" dirty="0"/>
              <a:t>LVI</a:t>
            </a:r>
          </a:p>
        </p:txBody>
      </p:sp>
      <p:graphicFrame>
        <p:nvGraphicFramePr>
          <p:cNvPr id="264227" name="Group 3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0697267"/>
              </p:ext>
            </p:extLst>
          </p:nvPr>
        </p:nvGraphicFramePr>
        <p:xfrm>
          <a:off x="250825" y="1484313"/>
          <a:ext cx="8636000" cy="3960814"/>
        </p:xfrm>
        <a:graphic>
          <a:graphicData uri="http://schemas.openxmlformats.org/drawingml/2006/table">
            <a:tbl>
              <a:tblPr/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Volunteering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Physical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Skills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Expedition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Residential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months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One section for 12 months and the other section for </a:t>
                      </a:r>
                      <a:b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months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Plan, train </a:t>
                      </a:r>
                      <a:b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 and complete a </a:t>
                      </a:r>
                      <a:b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day, 3 night expedition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Undertake a shared activity in a residential setting away from home for 5 days and 4 nights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613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Direct entrants must undertake a </a:t>
                      </a:r>
                      <a:r>
                        <a:rPr kumimoji="0" lang="en-GB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further </a:t>
                      </a: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months in either the Volunteering or the </a:t>
                      </a:r>
                      <a:r>
                        <a:rPr kumimoji="0" lang="en-GB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longer </a:t>
                      </a: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 the Physical or Skills section.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2004D87-2E67-4FD3-B2B5-166C5B895293}"/>
              </a:ext>
            </a:extLst>
          </p:cNvPr>
          <p:cNvSpPr/>
          <p:nvPr/>
        </p:nvSpPr>
        <p:spPr>
          <a:xfrm>
            <a:off x="147243" y="4486275"/>
            <a:ext cx="8626917" cy="1684839"/>
          </a:xfrm>
          <a:custGeom>
            <a:avLst/>
            <a:gdLst>
              <a:gd name="connsiteX0" fmla="*/ 3891357 w 8626917"/>
              <a:gd name="connsiteY0" fmla="*/ 266700 h 1684839"/>
              <a:gd name="connsiteX1" fmla="*/ 3796107 w 8626917"/>
              <a:gd name="connsiteY1" fmla="*/ 257175 h 1684839"/>
              <a:gd name="connsiteX2" fmla="*/ 3719907 w 8626917"/>
              <a:gd name="connsiteY2" fmla="*/ 219075 h 1684839"/>
              <a:gd name="connsiteX3" fmla="*/ 3662757 w 8626917"/>
              <a:gd name="connsiteY3" fmla="*/ 200025 h 1684839"/>
              <a:gd name="connsiteX4" fmla="*/ 3634182 w 8626917"/>
              <a:gd name="connsiteY4" fmla="*/ 180975 h 1684839"/>
              <a:gd name="connsiteX5" fmla="*/ 3567507 w 8626917"/>
              <a:gd name="connsiteY5" fmla="*/ 161925 h 1684839"/>
              <a:gd name="connsiteX6" fmla="*/ 3510357 w 8626917"/>
              <a:gd name="connsiteY6" fmla="*/ 142875 h 1684839"/>
              <a:gd name="connsiteX7" fmla="*/ 3453207 w 8626917"/>
              <a:gd name="connsiteY7" fmla="*/ 133350 h 1684839"/>
              <a:gd name="connsiteX8" fmla="*/ 3377007 w 8626917"/>
              <a:gd name="connsiteY8" fmla="*/ 114300 h 1684839"/>
              <a:gd name="connsiteX9" fmla="*/ 3291282 w 8626917"/>
              <a:gd name="connsiteY9" fmla="*/ 104775 h 1684839"/>
              <a:gd name="connsiteX10" fmla="*/ 3186507 w 8626917"/>
              <a:gd name="connsiteY10" fmla="*/ 85725 h 1684839"/>
              <a:gd name="connsiteX11" fmla="*/ 3053157 w 8626917"/>
              <a:gd name="connsiteY11" fmla="*/ 76200 h 1684839"/>
              <a:gd name="connsiteX12" fmla="*/ 2967432 w 8626917"/>
              <a:gd name="connsiteY12" fmla="*/ 57150 h 1684839"/>
              <a:gd name="connsiteX13" fmla="*/ 2653107 w 8626917"/>
              <a:gd name="connsiteY13" fmla="*/ 47625 h 1684839"/>
              <a:gd name="connsiteX14" fmla="*/ 2557857 w 8626917"/>
              <a:gd name="connsiteY14" fmla="*/ 38100 h 1684839"/>
              <a:gd name="connsiteX15" fmla="*/ 2272107 w 8626917"/>
              <a:gd name="connsiteY15" fmla="*/ 9525 h 1684839"/>
              <a:gd name="connsiteX16" fmla="*/ 2234007 w 8626917"/>
              <a:gd name="connsiteY16" fmla="*/ 0 h 1684839"/>
              <a:gd name="connsiteX17" fmla="*/ 386157 w 8626917"/>
              <a:gd name="connsiteY17" fmla="*/ 9525 h 1684839"/>
              <a:gd name="connsiteX18" fmla="*/ 348057 w 8626917"/>
              <a:gd name="connsiteY18" fmla="*/ 19050 h 1684839"/>
              <a:gd name="connsiteX19" fmla="*/ 271857 w 8626917"/>
              <a:gd name="connsiteY19" fmla="*/ 57150 h 1684839"/>
              <a:gd name="connsiteX20" fmla="*/ 195657 w 8626917"/>
              <a:gd name="connsiteY20" fmla="*/ 104775 h 1684839"/>
              <a:gd name="connsiteX21" fmla="*/ 138507 w 8626917"/>
              <a:gd name="connsiteY21" fmla="*/ 142875 h 1684839"/>
              <a:gd name="connsiteX22" fmla="*/ 109932 w 8626917"/>
              <a:gd name="connsiteY22" fmla="*/ 161925 h 1684839"/>
              <a:gd name="connsiteX23" fmla="*/ 71832 w 8626917"/>
              <a:gd name="connsiteY23" fmla="*/ 228600 h 1684839"/>
              <a:gd name="connsiteX24" fmla="*/ 62307 w 8626917"/>
              <a:gd name="connsiteY24" fmla="*/ 257175 h 1684839"/>
              <a:gd name="connsiteX25" fmla="*/ 14682 w 8626917"/>
              <a:gd name="connsiteY25" fmla="*/ 323850 h 1684839"/>
              <a:gd name="connsiteX26" fmla="*/ 14682 w 8626917"/>
              <a:gd name="connsiteY26" fmla="*/ 485775 h 1684839"/>
              <a:gd name="connsiteX27" fmla="*/ 62307 w 8626917"/>
              <a:gd name="connsiteY27" fmla="*/ 590550 h 1684839"/>
              <a:gd name="connsiteX28" fmla="*/ 90882 w 8626917"/>
              <a:gd name="connsiteY28" fmla="*/ 657225 h 1684839"/>
              <a:gd name="connsiteX29" fmla="*/ 119457 w 8626917"/>
              <a:gd name="connsiteY29" fmla="*/ 685800 h 1684839"/>
              <a:gd name="connsiteX30" fmla="*/ 148032 w 8626917"/>
              <a:gd name="connsiteY30" fmla="*/ 723900 h 1684839"/>
              <a:gd name="connsiteX31" fmla="*/ 205182 w 8626917"/>
              <a:gd name="connsiteY31" fmla="*/ 781050 h 1684839"/>
              <a:gd name="connsiteX32" fmla="*/ 252807 w 8626917"/>
              <a:gd name="connsiteY32" fmla="*/ 847725 h 1684839"/>
              <a:gd name="connsiteX33" fmla="*/ 281382 w 8626917"/>
              <a:gd name="connsiteY33" fmla="*/ 876300 h 1684839"/>
              <a:gd name="connsiteX34" fmla="*/ 319482 w 8626917"/>
              <a:gd name="connsiteY34" fmla="*/ 904875 h 1684839"/>
              <a:gd name="connsiteX35" fmla="*/ 367107 w 8626917"/>
              <a:gd name="connsiteY35" fmla="*/ 971550 h 1684839"/>
              <a:gd name="connsiteX36" fmla="*/ 538557 w 8626917"/>
              <a:gd name="connsiteY36" fmla="*/ 1085850 h 1684839"/>
              <a:gd name="connsiteX37" fmla="*/ 614757 w 8626917"/>
              <a:gd name="connsiteY37" fmla="*/ 1143000 h 1684839"/>
              <a:gd name="connsiteX38" fmla="*/ 662382 w 8626917"/>
              <a:gd name="connsiteY38" fmla="*/ 1181100 h 1684839"/>
              <a:gd name="connsiteX39" fmla="*/ 729057 w 8626917"/>
              <a:gd name="connsiteY39" fmla="*/ 1200150 h 1684839"/>
              <a:gd name="connsiteX40" fmla="*/ 786207 w 8626917"/>
              <a:gd name="connsiteY40" fmla="*/ 1228725 h 1684839"/>
              <a:gd name="connsiteX41" fmla="*/ 910032 w 8626917"/>
              <a:gd name="connsiteY41" fmla="*/ 1285875 h 1684839"/>
              <a:gd name="connsiteX42" fmla="*/ 948132 w 8626917"/>
              <a:gd name="connsiteY42" fmla="*/ 1295400 h 1684839"/>
              <a:gd name="connsiteX43" fmla="*/ 1005282 w 8626917"/>
              <a:gd name="connsiteY43" fmla="*/ 1314450 h 1684839"/>
              <a:gd name="connsiteX44" fmla="*/ 1081482 w 8626917"/>
              <a:gd name="connsiteY44" fmla="*/ 1352550 h 1684839"/>
              <a:gd name="connsiteX45" fmla="*/ 1138632 w 8626917"/>
              <a:gd name="connsiteY45" fmla="*/ 1371600 h 1684839"/>
              <a:gd name="connsiteX46" fmla="*/ 1233882 w 8626917"/>
              <a:gd name="connsiteY46" fmla="*/ 1390650 h 1684839"/>
              <a:gd name="connsiteX47" fmla="*/ 1348182 w 8626917"/>
              <a:gd name="connsiteY47" fmla="*/ 1428750 h 1684839"/>
              <a:gd name="connsiteX48" fmla="*/ 1414857 w 8626917"/>
              <a:gd name="connsiteY48" fmla="*/ 1447800 h 1684839"/>
              <a:gd name="connsiteX49" fmla="*/ 1452957 w 8626917"/>
              <a:gd name="connsiteY49" fmla="*/ 1457325 h 1684839"/>
              <a:gd name="connsiteX50" fmla="*/ 1510107 w 8626917"/>
              <a:gd name="connsiteY50" fmla="*/ 1476375 h 1684839"/>
              <a:gd name="connsiteX51" fmla="*/ 1605357 w 8626917"/>
              <a:gd name="connsiteY51" fmla="*/ 1485900 h 1684839"/>
              <a:gd name="connsiteX52" fmla="*/ 1643457 w 8626917"/>
              <a:gd name="connsiteY52" fmla="*/ 1495425 h 1684839"/>
              <a:gd name="connsiteX53" fmla="*/ 1767282 w 8626917"/>
              <a:gd name="connsiteY53" fmla="*/ 1514475 h 1684839"/>
              <a:gd name="connsiteX54" fmla="*/ 1862532 w 8626917"/>
              <a:gd name="connsiteY54" fmla="*/ 1524000 h 1684839"/>
              <a:gd name="connsiteX55" fmla="*/ 1976832 w 8626917"/>
              <a:gd name="connsiteY55" fmla="*/ 1543050 h 1684839"/>
              <a:gd name="connsiteX56" fmla="*/ 2033982 w 8626917"/>
              <a:gd name="connsiteY56" fmla="*/ 1552575 h 1684839"/>
              <a:gd name="connsiteX57" fmla="*/ 2100657 w 8626917"/>
              <a:gd name="connsiteY57" fmla="*/ 1562100 h 1684839"/>
              <a:gd name="connsiteX58" fmla="*/ 2148282 w 8626917"/>
              <a:gd name="connsiteY58" fmla="*/ 1571625 h 1684839"/>
              <a:gd name="connsiteX59" fmla="*/ 2281632 w 8626917"/>
              <a:gd name="connsiteY59" fmla="*/ 1590675 h 1684839"/>
              <a:gd name="connsiteX60" fmla="*/ 2348307 w 8626917"/>
              <a:gd name="connsiteY60" fmla="*/ 1600200 h 1684839"/>
              <a:gd name="connsiteX61" fmla="*/ 2424507 w 8626917"/>
              <a:gd name="connsiteY61" fmla="*/ 1609725 h 1684839"/>
              <a:gd name="connsiteX62" fmla="*/ 2643582 w 8626917"/>
              <a:gd name="connsiteY62" fmla="*/ 1638300 h 1684839"/>
              <a:gd name="connsiteX63" fmla="*/ 2853132 w 8626917"/>
              <a:gd name="connsiteY63" fmla="*/ 1647825 h 1684839"/>
              <a:gd name="connsiteX64" fmla="*/ 4291407 w 8626917"/>
              <a:gd name="connsiteY64" fmla="*/ 1666875 h 1684839"/>
              <a:gd name="connsiteX65" fmla="*/ 6253557 w 8626917"/>
              <a:gd name="connsiteY65" fmla="*/ 1638300 h 1684839"/>
              <a:gd name="connsiteX66" fmla="*/ 6348807 w 8626917"/>
              <a:gd name="connsiteY66" fmla="*/ 1619250 h 1684839"/>
              <a:gd name="connsiteX67" fmla="*/ 6472632 w 8626917"/>
              <a:gd name="connsiteY67" fmla="*/ 1600200 h 1684839"/>
              <a:gd name="connsiteX68" fmla="*/ 6529782 w 8626917"/>
              <a:gd name="connsiteY68" fmla="*/ 1581150 h 1684839"/>
              <a:gd name="connsiteX69" fmla="*/ 6615507 w 8626917"/>
              <a:gd name="connsiteY69" fmla="*/ 1562100 h 1684839"/>
              <a:gd name="connsiteX70" fmla="*/ 6682182 w 8626917"/>
              <a:gd name="connsiteY70" fmla="*/ 1543050 h 1684839"/>
              <a:gd name="connsiteX71" fmla="*/ 6748857 w 8626917"/>
              <a:gd name="connsiteY71" fmla="*/ 1514475 h 1684839"/>
              <a:gd name="connsiteX72" fmla="*/ 6815532 w 8626917"/>
              <a:gd name="connsiteY72" fmla="*/ 1504950 h 1684839"/>
              <a:gd name="connsiteX73" fmla="*/ 6920307 w 8626917"/>
              <a:gd name="connsiteY73" fmla="*/ 1466850 h 1684839"/>
              <a:gd name="connsiteX74" fmla="*/ 7044132 w 8626917"/>
              <a:gd name="connsiteY74" fmla="*/ 1447800 h 1684839"/>
              <a:gd name="connsiteX75" fmla="*/ 7187007 w 8626917"/>
              <a:gd name="connsiteY75" fmla="*/ 1419225 h 1684839"/>
              <a:gd name="connsiteX76" fmla="*/ 7272732 w 8626917"/>
              <a:gd name="connsiteY76" fmla="*/ 1381125 h 1684839"/>
              <a:gd name="connsiteX77" fmla="*/ 7320357 w 8626917"/>
              <a:gd name="connsiteY77" fmla="*/ 1371600 h 1684839"/>
              <a:gd name="connsiteX78" fmla="*/ 7415607 w 8626917"/>
              <a:gd name="connsiteY78" fmla="*/ 1352550 h 1684839"/>
              <a:gd name="connsiteX79" fmla="*/ 7577532 w 8626917"/>
              <a:gd name="connsiteY79" fmla="*/ 1295400 h 1684839"/>
              <a:gd name="connsiteX80" fmla="*/ 7720407 w 8626917"/>
              <a:gd name="connsiteY80" fmla="*/ 1266825 h 1684839"/>
              <a:gd name="connsiteX81" fmla="*/ 7796607 w 8626917"/>
              <a:gd name="connsiteY81" fmla="*/ 1238250 h 1684839"/>
              <a:gd name="connsiteX82" fmla="*/ 7872807 w 8626917"/>
              <a:gd name="connsiteY82" fmla="*/ 1219200 h 1684839"/>
              <a:gd name="connsiteX83" fmla="*/ 7910907 w 8626917"/>
              <a:gd name="connsiteY83" fmla="*/ 1200150 h 1684839"/>
              <a:gd name="connsiteX84" fmla="*/ 7977582 w 8626917"/>
              <a:gd name="connsiteY84" fmla="*/ 1181100 h 1684839"/>
              <a:gd name="connsiteX85" fmla="*/ 8072832 w 8626917"/>
              <a:gd name="connsiteY85" fmla="*/ 1152525 h 1684839"/>
              <a:gd name="connsiteX86" fmla="*/ 8110932 w 8626917"/>
              <a:gd name="connsiteY86" fmla="*/ 1123950 h 1684839"/>
              <a:gd name="connsiteX87" fmla="*/ 8149032 w 8626917"/>
              <a:gd name="connsiteY87" fmla="*/ 1114425 h 1684839"/>
              <a:gd name="connsiteX88" fmla="*/ 8177607 w 8626917"/>
              <a:gd name="connsiteY88" fmla="*/ 1104900 h 1684839"/>
              <a:gd name="connsiteX89" fmla="*/ 8206182 w 8626917"/>
              <a:gd name="connsiteY89" fmla="*/ 1085850 h 1684839"/>
              <a:gd name="connsiteX90" fmla="*/ 8244282 w 8626917"/>
              <a:gd name="connsiteY90" fmla="*/ 1076325 h 1684839"/>
              <a:gd name="connsiteX91" fmla="*/ 8282382 w 8626917"/>
              <a:gd name="connsiteY91" fmla="*/ 1057275 h 1684839"/>
              <a:gd name="connsiteX92" fmla="*/ 8310957 w 8626917"/>
              <a:gd name="connsiteY92" fmla="*/ 1047750 h 1684839"/>
              <a:gd name="connsiteX93" fmla="*/ 8377632 w 8626917"/>
              <a:gd name="connsiteY93" fmla="*/ 1009650 h 1684839"/>
              <a:gd name="connsiteX94" fmla="*/ 8434782 w 8626917"/>
              <a:gd name="connsiteY94" fmla="*/ 990600 h 1684839"/>
              <a:gd name="connsiteX95" fmla="*/ 8491932 w 8626917"/>
              <a:gd name="connsiteY95" fmla="*/ 962025 h 1684839"/>
              <a:gd name="connsiteX96" fmla="*/ 8530032 w 8626917"/>
              <a:gd name="connsiteY96" fmla="*/ 923925 h 1684839"/>
              <a:gd name="connsiteX97" fmla="*/ 8577657 w 8626917"/>
              <a:gd name="connsiteY97" fmla="*/ 876300 h 1684839"/>
              <a:gd name="connsiteX98" fmla="*/ 8596707 w 8626917"/>
              <a:gd name="connsiteY98" fmla="*/ 800100 h 1684839"/>
              <a:gd name="connsiteX99" fmla="*/ 8615757 w 8626917"/>
              <a:gd name="connsiteY99" fmla="*/ 762000 h 1684839"/>
              <a:gd name="connsiteX100" fmla="*/ 8615757 w 8626917"/>
              <a:gd name="connsiteY100" fmla="*/ 381000 h 1684839"/>
              <a:gd name="connsiteX101" fmla="*/ 8596707 w 8626917"/>
              <a:gd name="connsiteY101" fmla="*/ 352425 h 1684839"/>
              <a:gd name="connsiteX102" fmla="*/ 8510982 w 8626917"/>
              <a:gd name="connsiteY102" fmla="*/ 276225 h 1684839"/>
              <a:gd name="connsiteX103" fmla="*/ 8444307 w 8626917"/>
              <a:gd name="connsiteY103" fmla="*/ 238125 h 1684839"/>
              <a:gd name="connsiteX104" fmla="*/ 8415732 w 8626917"/>
              <a:gd name="connsiteY104" fmla="*/ 219075 h 1684839"/>
              <a:gd name="connsiteX105" fmla="*/ 8358582 w 8626917"/>
              <a:gd name="connsiteY105" fmla="*/ 200025 h 1684839"/>
              <a:gd name="connsiteX106" fmla="*/ 8330007 w 8626917"/>
              <a:gd name="connsiteY106" fmla="*/ 190500 h 1684839"/>
              <a:gd name="connsiteX107" fmla="*/ 8291907 w 8626917"/>
              <a:gd name="connsiteY107" fmla="*/ 171450 h 1684839"/>
              <a:gd name="connsiteX108" fmla="*/ 8244282 w 8626917"/>
              <a:gd name="connsiteY108" fmla="*/ 161925 h 1684839"/>
              <a:gd name="connsiteX109" fmla="*/ 8215707 w 8626917"/>
              <a:gd name="connsiteY109" fmla="*/ 152400 h 1684839"/>
              <a:gd name="connsiteX110" fmla="*/ 8168082 w 8626917"/>
              <a:gd name="connsiteY110" fmla="*/ 142875 h 1684839"/>
              <a:gd name="connsiteX111" fmla="*/ 8091882 w 8626917"/>
              <a:gd name="connsiteY111" fmla="*/ 114300 h 1684839"/>
              <a:gd name="connsiteX112" fmla="*/ 7977582 w 8626917"/>
              <a:gd name="connsiteY112" fmla="*/ 104775 h 1684839"/>
              <a:gd name="connsiteX113" fmla="*/ 7920432 w 8626917"/>
              <a:gd name="connsiteY113" fmla="*/ 95250 h 1684839"/>
              <a:gd name="connsiteX114" fmla="*/ 7701357 w 8626917"/>
              <a:gd name="connsiteY114" fmla="*/ 76200 h 1684839"/>
              <a:gd name="connsiteX115" fmla="*/ 4491432 w 8626917"/>
              <a:gd name="connsiteY115" fmla="*/ 85725 h 1684839"/>
              <a:gd name="connsiteX116" fmla="*/ 4300932 w 8626917"/>
              <a:gd name="connsiteY116" fmla="*/ 114300 h 1684839"/>
              <a:gd name="connsiteX117" fmla="*/ 4072332 w 8626917"/>
              <a:gd name="connsiteY117" fmla="*/ 133350 h 1684839"/>
              <a:gd name="connsiteX118" fmla="*/ 3853257 w 8626917"/>
              <a:gd name="connsiteY118" fmla="*/ 152400 h 1684839"/>
              <a:gd name="connsiteX119" fmla="*/ 3786582 w 8626917"/>
              <a:gd name="connsiteY119" fmla="*/ 161925 h 1684839"/>
              <a:gd name="connsiteX120" fmla="*/ 3662757 w 8626917"/>
              <a:gd name="connsiteY120" fmla="*/ 180975 h 1684839"/>
              <a:gd name="connsiteX121" fmla="*/ 3548457 w 8626917"/>
              <a:gd name="connsiteY121" fmla="*/ 190500 h 1684839"/>
              <a:gd name="connsiteX122" fmla="*/ 3510357 w 8626917"/>
              <a:gd name="connsiteY122" fmla="*/ 200025 h 1684839"/>
              <a:gd name="connsiteX123" fmla="*/ 3243657 w 8626917"/>
              <a:gd name="connsiteY123" fmla="*/ 219075 h 1684839"/>
              <a:gd name="connsiteX124" fmla="*/ 2986482 w 8626917"/>
              <a:gd name="connsiteY124" fmla="*/ 219075 h 168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8626917" h="1684839">
                <a:moveTo>
                  <a:pt x="3891357" y="266700"/>
                </a:moveTo>
                <a:cubicBezTo>
                  <a:pt x="3859607" y="263525"/>
                  <a:pt x="3827396" y="263433"/>
                  <a:pt x="3796107" y="257175"/>
                </a:cubicBezTo>
                <a:cubicBezTo>
                  <a:pt x="3727400" y="243434"/>
                  <a:pt x="3769707" y="241208"/>
                  <a:pt x="3719907" y="219075"/>
                </a:cubicBezTo>
                <a:cubicBezTo>
                  <a:pt x="3701557" y="210920"/>
                  <a:pt x="3681107" y="208180"/>
                  <a:pt x="3662757" y="200025"/>
                </a:cubicBezTo>
                <a:cubicBezTo>
                  <a:pt x="3652296" y="195376"/>
                  <a:pt x="3644811" y="185227"/>
                  <a:pt x="3634182" y="180975"/>
                </a:cubicBezTo>
                <a:cubicBezTo>
                  <a:pt x="3612721" y="172391"/>
                  <a:pt x="3589599" y="168723"/>
                  <a:pt x="3567507" y="161925"/>
                </a:cubicBezTo>
                <a:cubicBezTo>
                  <a:pt x="3548315" y="156020"/>
                  <a:pt x="3530164" y="146176"/>
                  <a:pt x="3510357" y="142875"/>
                </a:cubicBezTo>
                <a:cubicBezTo>
                  <a:pt x="3491307" y="139700"/>
                  <a:pt x="3472060" y="137540"/>
                  <a:pt x="3453207" y="133350"/>
                </a:cubicBezTo>
                <a:cubicBezTo>
                  <a:pt x="3373428" y="115621"/>
                  <a:pt x="3492276" y="130767"/>
                  <a:pt x="3377007" y="114300"/>
                </a:cubicBezTo>
                <a:cubicBezTo>
                  <a:pt x="3348545" y="110234"/>
                  <a:pt x="3319744" y="108841"/>
                  <a:pt x="3291282" y="104775"/>
                </a:cubicBezTo>
                <a:cubicBezTo>
                  <a:pt x="3231315" y="96208"/>
                  <a:pt x="3251758" y="92250"/>
                  <a:pt x="3186507" y="85725"/>
                </a:cubicBezTo>
                <a:cubicBezTo>
                  <a:pt x="3142165" y="81291"/>
                  <a:pt x="3097607" y="79375"/>
                  <a:pt x="3053157" y="76200"/>
                </a:cubicBezTo>
                <a:cubicBezTo>
                  <a:pt x="3035855" y="71875"/>
                  <a:pt x="2982749" y="57956"/>
                  <a:pt x="2967432" y="57150"/>
                </a:cubicBezTo>
                <a:cubicBezTo>
                  <a:pt x="2862754" y="51641"/>
                  <a:pt x="2757882" y="50800"/>
                  <a:pt x="2653107" y="47625"/>
                </a:cubicBezTo>
                <a:lnTo>
                  <a:pt x="2557857" y="38100"/>
                </a:lnTo>
                <a:cubicBezTo>
                  <a:pt x="2488630" y="32331"/>
                  <a:pt x="2336395" y="25597"/>
                  <a:pt x="2272107" y="9525"/>
                </a:cubicBezTo>
                <a:lnTo>
                  <a:pt x="2234007" y="0"/>
                </a:lnTo>
                <a:lnTo>
                  <a:pt x="386157" y="9525"/>
                </a:lnTo>
                <a:cubicBezTo>
                  <a:pt x="373067" y="9657"/>
                  <a:pt x="360644" y="15454"/>
                  <a:pt x="348057" y="19050"/>
                </a:cubicBezTo>
                <a:cubicBezTo>
                  <a:pt x="310006" y="29922"/>
                  <a:pt x="313179" y="31721"/>
                  <a:pt x="271857" y="57150"/>
                </a:cubicBezTo>
                <a:cubicBezTo>
                  <a:pt x="246347" y="72848"/>
                  <a:pt x="220579" y="88160"/>
                  <a:pt x="195657" y="104775"/>
                </a:cubicBezTo>
                <a:lnTo>
                  <a:pt x="138507" y="142875"/>
                </a:lnTo>
                <a:lnTo>
                  <a:pt x="109932" y="161925"/>
                </a:lnTo>
                <a:cubicBezTo>
                  <a:pt x="90800" y="190623"/>
                  <a:pt x="86334" y="194763"/>
                  <a:pt x="71832" y="228600"/>
                </a:cubicBezTo>
                <a:cubicBezTo>
                  <a:pt x="67877" y="237828"/>
                  <a:pt x="66797" y="248195"/>
                  <a:pt x="62307" y="257175"/>
                </a:cubicBezTo>
                <a:cubicBezTo>
                  <a:pt x="55343" y="271103"/>
                  <a:pt x="21154" y="315221"/>
                  <a:pt x="14682" y="323850"/>
                </a:cubicBezTo>
                <a:cubicBezTo>
                  <a:pt x="-7447" y="390236"/>
                  <a:pt x="-2165" y="362230"/>
                  <a:pt x="14682" y="485775"/>
                </a:cubicBezTo>
                <a:cubicBezTo>
                  <a:pt x="25253" y="563297"/>
                  <a:pt x="21262" y="549505"/>
                  <a:pt x="62307" y="590550"/>
                </a:cubicBezTo>
                <a:cubicBezTo>
                  <a:pt x="70080" y="613869"/>
                  <a:pt x="76169" y="636627"/>
                  <a:pt x="90882" y="657225"/>
                </a:cubicBezTo>
                <a:cubicBezTo>
                  <a:pt x="98712" y="668186"/>
                  <a:pt x="110691" y="675573"/>
                  <a:pt x="119457" y="685800"/>
                </a:cubicBezTo>
                <a:cubicBezTo>
                  <a:pt x="129788" y="697853"/>
                  <a:pt x="137412" y="712100"/>
                  <a:pt x="148032" y="723900"/>
                </a:cubicBezTo>
                <a:cubicBezTo>
                  <a:pt x="166054" y="743925"/>
                  <a:pt x="190238" y="758634"/>
                  <a:pt x="205182" y="781050"/>
                </a:cubicBezTo>
                <a:cubicBezTo>
                  <a:pt x="220259" y="803665"/>
                  <a:pt x="235085" y="827050"/>
                  <a:pt x="252807" y="847725"/>
                </a:cubicBezTo>
                <a:cubicBezTo>
                  <a:pt x="261573" y="857952"/>
                  <a:pt x="271155" y="867534"/>
                  <a:pt x="281382" y="876300"/>
                </a:cubicBezTo>
                <a:cubicBezTo>
                  <a:pt x="293435" y="886631"/>
                  <a:pt x="308257" y="893650"/>
                  <a:pt x="319482" y="904875"/>
                </a:cubicBezTo>
                <a:cubicBezTo>
                  <a:pt x="381271" y="966664"/>
                  <a:pt x="284607" y="896550"/>
                  <a:pt x="367107" y="971550"/>
                </a:cubicBezTo>
                <a:cubicBezTo>
                  <a:pt x="466128" y="1061569"/>
                  <a:pt x="424013" y="999942"/>
                  <a:pt x="538557" y="1085850"/>
                </a:cubicBezTo>
                <a:lnTo>
                  <a:pt x="614757" y="1143000"/>
                </a:lnTo>
                <a:cubicBezTo>
                  <a:pt x="630871" y="1155395"/>
                  <a:pt x="642834" y="1175515"/>
                  <a:pt x="662382" y="1181100"/>
                </a:cubicBezTo>
                <a:lnTo>
                  <a:pt x="729057" y="1200150"/>
                </a:lnTo>
                <a:cubicBezTo>
                  <a:pt x="791679" y="1241898"/>
                  <a:pt x="724237" y="1200557"/>
                  <a:pt x="786207" y="1228725"/>
                </a:cubicBezTo>
                <a:cubicBezTo>
                  <a:pt x="844418" y="1255185"/>
                  <a:pt x="856078" y="1267890"/>
                  <a:pt x="910032" y="1285875"/>
                </a:cubicBezTo>
                <a:cubicBezTo>
                  <a:pt x="922451" y="1290015"/>
                  <a:pt x="935593" y="1291638"/>
                  <a:pt x="948132" y="1295400"/>
                </a:cubicBezTo>
                <a:cubicBezTo>
                  <a:pt x="967366" y="1301170"/>
                  <a:pt x="986232" y="1308100"/>
                  <a:pt x="1005282" y="1314450"/>
                </a:cubicBezTo>
                <a:cubicBezTo>
                  <a:pt x="1050366" y="1359534"/>
                  <a:pt x="1014565" y="1334300"/>
                  <a:pt x="1081482" y="1352550"/>
                </a:cubicBezTo>
                <a:cubicBezTo>
                  <a:pt x="1100855" y="1357834"/>
                  <a:pt x="1119398" y="1365830"/>
                  <a:pt x="1138632" y="1371600"/>
                </a:cubicBezTo>
                <a:cubicBezTo>
                  <a:pt x="1174155" y="1382257"/>
                  <a:pt x="1195263" y="1384213"/>
                  <a:pt x="1233882" y="1390650"/>
                </a:cubicBezTo>
                <a:cubicBezTo>
                  <a:pt x="1298885" y="1423152"/>
                  <a:pt x="1251780" y="1403043"/>
                  <a:pt x="1348182" y="1428750"/>
                </a:cubicBezTo>
                <a:cubicBezTo>
                  <a:pt x="1370516" y="1434706"/>
                  <a:pt x="1392557" y="1441718"/>
                  <a:pt x="1414857" y="1447800"/>
                </a:cubicBezTo>
                <a:cubicBezTo>
                  <a:pt x="1427487" y="1451244"/>
                  <a:pt x="1440418" y="1453563"/>
                  <a:pt x="1452957" y="1457325"/>
                </a:cubicBezTo>
                <a:cubicBezTo>
                  <a:pt x="1472191" y="1463095"/>
                  <a:pt x="1490370" y="1472674"/>
                  <a:pt x="1510107" y="1476375"/>
                </a:cubicBezTo>
                <a:cubicBezTo>
                  <a:pt x="1541469" y="1482255"/>
                  <a:pt x="1573607" y="1482725"/>
                  <a:pt x="1605357" y="1485900"/>
                </a:cubicBezTo>
                <a:cubicBezTo>
                  <a:pt x="1618057" y="1489075"/>
                  <a:pt x="1630620" y="1492858"/>
                  <a:pt x="1643457" y="1495425"/>
                </a:cubicBezTo>
                <a:cubicBezTo>
                  <a:pt x="1668064" y="1500346"/>
                  <a:pt x="1745062" y="1511861"/>
                  <a:pt x="1767282" y="1514475"/>
                </a:cubicBezTo>
                <a:cubicBezTo>
                  <a:pt x="1798972" y="1518203"/>
                  <a:pt x="1830916" y="1519689"/>
                  <a:pt x="1862532" y="1524000"/>
                </a:cubicBezTo>
                <a:cubicBezTo>
                  <a:pt x="1900803" y="1529219"/>
                  <a:pt x="1938732" y="1536700"/>
                  <a:pt x="1976832" y="1543050"/>
                </a:cubicBezTo>
                <a:cubicBezTo>
                  <a:pt x="1995882" y="1546225"/>
                  <a:pt x="2014863" y="1549844"/>
                  <a:pt x="2033982" y="1552575"/>
                </a:cubicBezTo>
                <a:cubicBezTo>
                  <a:pt x="2056207" y="1555750"/>
                  <a:pt x="2078512" y="1558409"/>
                  <a:pt x="2100657" y="1562100"/>
                </a:cubicBezTo>
                <a:cubicBezTo>
                  <a:pt x="2116626" y="1564762"/>
                  <a:pt x="2132291" y="1569100"/>
                  <a:pt x="2148282" y="1571625"/>
                </a:cubicBezTo>
                <a:cubicBezTo>
                  <a:pt x="2192634" y="1578628"/>
                  <a:pt x="2237182" y="1584325"/>
                  <a:pt x="2281632" y="1590675"/>
                </a:cubicBezTo>
                <a:lnTo>
                  <a:pt x="2348307" y="1600200"/>
                </a:lnTo>
                <a:lnTo>
                  <a:pt x="2424507" y="1609725"/>
                </a:lnTo>
                <a:cubicBezTo>
                  <a:pt x="2485244" y="1617823"/>
                  <a:pt x="2598015" y="1636229"/>
                  <a:pt x="2643582" y="1638300"/>
                </a:cubicBezTo>
                <a:lnTo>
                  <a:pt x="2853132" y="1647825"/>
                </a:lnTo>
                <a:cubicBezTo>
                  <a:pt x="3372248" y="1712714"/>
                  <a:pt x="3038793" y="1674053"/>
                  <a:pt x="4291407" y="1666875"/>
                </a:cubicBezTo>
                <a:lnTo>
                  <a:pt x="6253557" y="1638300"/>
                </a:lnTo>
                <a:cubicBezTo>
                  <a:pt x="6285307" y="1631950"/>
                  <a:pt x="6316869" y="1624573"/>
                  <a:pt x="6348807" y="1619250"/>
                </a:cubicBezTo>
                <a:cubicBezTo>
                  <a:pt x="6398468" y="1610973"/>
                  <a:pt x="6426851" y="1612686"/>
                  <a:pt x="6472632" y="1600200"/>
                </a:cubicBezTo>
                <a:cubicBezTo>
                  <a:pt x="6492005" y="1594916"/>
                  <a:pt x="6510380" y="1586324"/>
                  <a:pt x="6529782" y="1581150"/>
                </a:cubicBezTo>
                <a:cubicBezTo>
                  <a:pt x="6558066" y="1573608"/>
                  <a:pt x="6587109" y="1569200"/>
                  <a:pt x="6615507" y="1562100"/>
                </a:cubicBezTo>
                <a:cubicBezTo>
                  <a:pt x="6637931" y="1556494"/>
                  <a:pt x="6660414" y="1550824"/>
                  <a:pt x="6682182" y="1543050"/>
                </a:cubicBezTo>
                <a:cubicBezTo>
                  <a:pt x="6704953" y="1534917"/>
                  <a:pt x="6725607" y="1521118"/>
                  <a:pt x="6748857" y="1514475"/>
                </a:cubicBezTo>
                <a:cubicBezTo>
                  <a:pt x="6770444" y="1508307"/>
                  <a:pt x="6793307" y="1508125"/>
                  <a:pt x="6815532" y="1504950"/>
                </a:cubicBezTo>
                <a:cubicBezTo>
                  <a:pt x="6847094" y="1492325"/>
                  <a:pt x="6887698" y="1475002"/>
                  <a:pt x="6920307" y="1466850"/>
                </a:cubicBezTo>
                <a:cubicBezTo>
                  <a:pt x="6944859" y="1460712"/>
                  <a:pt x="7021976" y="1451828"/>
                  <a:pt x="7044132" y="1447800"/>
                </a:cubicBezTo>
                <a:cubicBezTo>
                  <a:pt x="7091917" y="1439112"/>
                  <a:pt x="7139889" y="1431005"/>
                  <a:pt x="7187007" y="1419225"/>
                </a:cubicBezTo>
                <a:cubicBezTo>
                  <a:pt x="7266947" y="1399240"/>
                  <a:pt x="7203451" y="1404219"/>
                  <a:pt x="7272732" y="1381125"/>
                </a:cubicBezTo>
                <a:cubicBezTo>
                  <a:pt x="7288091" y="1376005"/>
                  <a:pt x="7304553" y="1375112"/>
                  <a:pt x="7320357" y="1371600"/>
                </a:cubicBezTo>
                <a:cubicBezTo>
                  <a:pt x="7405611" y="1352655"/>
                  <a:pt x="7303619" y="1371215"/>
                  <a:pt x="7415607" y="1352550"/>
                </a:cubicBezTo>
                <a:cubicBezTo>
                  <a:pt x="7461932" y="1334020"/>
                  <a:pt x="7537651" y="1302651"/>
                  <a:pt x="7577532" y="1295400"/>
                </a:cubicBezTo>
                <a:cubicBezTo>
                  <a:pt x="7587004" y="1293678"/>
                  <a:pt x="7687765" y="1277706"/>
                  <a:pt x="7720407" y="1266825"/>
                </a:cubicBezTo>
                <a:cubicBezTo>
                  <a:pt x="7746142" y="1258247"/>
                  <a:pt x="7770679" y="1246228"/>
                  <a:pt x="7796607" y="1238250"/>
                </a:cubicBezTo>
                <a:cubicBezTo>
                  <a:pt x="7849464" y="1221986"/>
                  <a:pt x="7831734" y="1236803"/>
                  <a:pt x="7872807" y="1219200"/>
                </a:cubicBezTo>
                <a:cubicBezTo>
                  <a:pt x="7885858" y="1213607"/>
                  <a:pt x="7897563" y="1205002"/>
                  <a:pt x="7910907" y="1200150"/>
                </a:cubicBezTo>
                <a:cubicBezTo>
                  <a:pt x="7932630" y="1192251"/>
                  <a:pt x="7955654" y="1188409"/>
                  <a:pt x="7977582" y="1181100"/>
                </a:cubicBezTo>
                <a:cubicBezTo>
                  <a:pt x="8071567" y="1149772"/>
                  <a:pt x="7978778" y="1171336"/>
                  <a:pt x="8072832" y="1152525"/>
                </a:cubicBezTo>
                <a:cubicBezTo>
                  <a:pt x="8085532" y="1143000"/>
                  <a:pt x="8096733" y="1131050"/>
                  <a:pt x="8110932" y="1123950"/>
                </a:cubicBezTo>
                <a:cubicBezTo>
                  <a:pt x="8122641" y="1118096"/>
                  <a:pt x="8136445" y="1118021"/>
                  <a:pt x="8149032" y="1114425"/>
                </a:cubicBezTo>
                <a:cubicBezTo>
                  <a:pt x="8158686" y="1111667"/>
                  <a:pt x="8168627" y="1109390"/>
                  <a:pt x="8177607" y="1104900"/>
                </a:cubicBezTo>
                <a:cubicBezTo>
                  <a:pt x="8187846" y="1099780"/>
                  <a:pt x="8195660" y="1090359"/>
                  <a:pt x="8206182" y="1085850"/>
                </a:cubicBezTo>
                <a:cubicBezTo>
                  <a:pt x="8218214" y="1080693"/>
                  <a:pt x="8232025" y="1080922"/>
                  <a:pt x="8244282" y="1076325"/>
                </a:cubicBezTo>
                <a:cubicBezTo>
                  <a:pt x="8257577" y="1071339"/>
                  <a:pt x="8269331" y="1062868"/>
                  <a:pt x="8282382" y="1057275"/>
                </a:cubicBezTo>
                <a:cubicBezTo>
                  <a:pt x="8291610" y="1053320"/>
                  <a:pt x="8301977" y="1052240"/>
                  <a:pt x="8310957" y="1047750"/>
                </a:cubicBezTo>
                <a:cubicBezTo>
                  <a:pt x="8379690" y="1013384"/>
                  <a:pt x="8294137" y="1043048"/>
                  <a:pt x="8377632" y="1009650"/>
                </a:cubicBezTo>
                <a:cubicBezTo>
                  <a:pt x="8396276" y="1002192"/>
                  <a:pt x="8418074" y="1001739"/>
                  <a:pt x="8434782" y="990600"/>
                </a:cubicBezTo>
                <a:cubicBezTo>
                  <a:pt x="8471711" y="965981"/>
                  <a:pt x="8452497" y="975170"/>
                  <a:pt x="8491932" y="962025"/>
                </a:cubicBezTo>
                <a:cubicBezTo>
                  <a:pt x="8504632" y="949325"/>
                  <a:pt x="8516395" y="935614"/>
                  <a:pt x="8530032" y="923925"/>
                </a:cubicBezTo>
                <a:cubicBezTo>
                  <a:pt x="8563370" y="895350"/>
                  <a:pt x="8557020" y="917575"/>
                  <a:pt x="8577657" y="876300"/>
                </a:cubicBezTo>
                <a:cubicBezTo>
                  <a:pt x="8591914" y="847787"/>
                  <a:pt x="8585838" y="832706"/>
                  <a:pt x="8596707" y="800100"/>
                </a:cubicBezTo>
                <a:cubicBezTo>
                  <a:pt x="8601197" y="786630"/>
                  <a:pt x="8609407" y="774700"/>
                  <a:pt x="8615757" y="762000"/>
                </a:cubicBezTo>
                <a:cubicBezTo>
                  <a:pt x="8626143" y="606204"/>
                  <a:pt x="8634550" y="556406"/>
                  <a:pt x="8615757" y="381000"/>
                </a:cubicBezTo>
                <a:cubicBezTo>
                  <a:pt x="8614537" y="369618"/>
                  <a:pt x="8604312" y="360981"/>
                  <a:pt x="8596707" y="352425"/>
                </a:cubicBezTo>
                <a:cubicBezTo>
                  <a:pt x="8537406" y="285711"/>
                  <a:pt x="8559447" y="310843"/>
                  <a:pt x="8510982" y="276225"/>
                </a:cubicBezTo>
                <a:cubicBezTo>
                  <a:pt x="8403499" y="199452"/>
                  <a:pt x="8526744" y="279343"/>
                  <a:pt x="8444307" y="238125"/>
                </a:cubicBezTo>
                <a:cubicBezTo>
                  <a:pt x="8434068" y="233005"/>
                  <a:pt x="8426193" y="223724"/>
                  <a:pt x="8415732" y="219075"/>
                </a:cubicBezTo>
                <a:cubicBezTo>
                  <a:pt x="8397382" y="210920"/>
                  <a:pt x="8377632" y="206375"/>
                  <a:pt x="8358582" y="200025"/>
                </a:cubicBezTo>
                <a:cubicBezTo>
                  <a:pt x="8349057" y="196850"/>
                  <a:pt x="8338987" y="194990"/>
                  <a:pt x="8330007" y="190500"/>
                </a:cubicBezTo>
                <a:cubicBezTo>
                  <a:pt x="8317307" y="184150"/>
                  <a:pt x="8305377" y="175940"/>
                  <a:pt x="8291907" y="171450"/>
                </a:cubicBezTo>
                <a:cubicBezTo>
                  <a:pt x="8276548" y="166330"/>
                  <a:pt x="8259988" y="165852"/>
                  <a:pt x="8244282" y="161925"/>
                </a:cubicBezTo>
                <a:cubicBezTo>
                  <a:pt x="8234542" y="159490"/>
                  <a:pt x="8225447" y="154835"/>
                  <a:pt x="8215707" y="152400"/>
                </a:cubicBezTo>
                <a:cubicBezTo>
                  <a:pt x="8200001" y="148473"/>
                  <a:pt x="8183555" y="147636"/>
                  <a:pt x="8168082" y="142875"/>
                </a:cubicBezTo>
                <a:cubicBezTo>
                  <a:pt x="8142154" y="134897"/>
                  <a:pt x="8118482" y="119620"/>
                  <a:pt x="8091882" y="114300"/>
                </a:cubicBezTo>
                <a:cubicBezTo>
                  <a:pt x="8054392" y="106802"/>
                  <a:pt x="8015580" y="108997"/>
                  <a:pt x="7977582" y="104775"/>
                </a:cubicBezTo>
                <a:cubicBezTo>
                  <a:pt x="7958387" y="102642"/>
                  <a:pt x="7939658" y="97081"/>
                  <a:pt x="7920432" y="95250"/>
                </a:cubicBezTo>
                <a:cubicBezTo>
                  <a:pt x="7590337" y="63812"/>
                  <a:pt x="7911627" y="102484"/>
                  <a:pt x="7701357" y="76200"/>
                </a:cubicBezTo>
                <a:lnTo>
                  <a:pt x="4491432" y="85725"/>
                </a:lnTo>
                <a:cubicBezTo>
                  <a:pt x="4404017" y="86229"/>
                  <a:pt x="4386827" y="101416"/>
                  <a:pt x="4300932" y="114300"/>
                </a:cubicBezTo>
                <a:cubicBezTo>
                  <a:pt x="4250171" y="121914"/>
                  <a:pt x="4113447" y="130413"/>
                  <a:pt x="4072332" y="133350"/>
                </a:cubicBezTo>
                <a:cubicBezTo>
                  <a:pt x="3969725" y="159002"/>
                  <a:pt x="4074540" y="135378"/>
                  <a:pt x="3853257" y="152400"/>
                </a:cubicBezTo>
                <a:cubicBezTo>
                  <a:pt x="3830872" y="154122"/>
                  <a:pt x="3808807" y="158750"/>
                  <a:pt x="3786582" y="161925"/>
                </a:cubicBezTo>
                <a:cubicBezTo>
                  <a:pt x="3728978" y="181126"/>
                  <a:pt x="3764051" y="171766"/>
                  <a:pt x="3662757" y="180975"/>
                </a:cubicBezTo>
                <a:lnTo>
                  <a:pt x="3548457" y="190500"/>
                </a:lnTo>
                <a:cubicBezTo>
                  <a:pt x="3535757" y="193675"/>
                  <a:pt x="3523237" y="197683"/>
                  <a:pt x="3510357" y="200025"/>
                </a:cubicBezTo>
                <a:cubicBezTo>
                  <a:pt x="3422180" y="216057"/>
                  <a:pt x="3333569" y="217202"/>
                  <a:pt x="3243657" y="219075"/>
                </a:cubicBezTo>
                <a:cubicBezTo>
                  <a:pt x="3157951" y="220861"/>
                  <a:pt x="3072207" y="219075"/>
                  <a:pt x="2986482" y="21907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23EBF5-44EC-4F72-BFD3-71B77E3263CD}"/>
              </a:ext>
            </a:extLst>
          </p:cNvPr>
          <p:cNvSpPr txBox="1"/>
          <p:nvPr/>
        </p:nvSpPr>
        <p:spPr>
          <a:xfrm>
            <a:off x="1619672" y="5604751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am working on finding out if a “2020 Award” counts or not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6" y="0"/>
            <a:ext cx="4323652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632"/>
            <a:ext cx="4420472" cy="636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325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Do check activities are legit</a:t>
            </a:r>
          </a:p>
          <a:p>
            <a:r>
              <a:rPr lang="en-GB" dirty="0"/>
              <a:t>Do get thinks arranged asap</a:t>
            </a:r>
          </a:p>
          <a:p>
            <a:r>
              <a:rPr lang="en-GB" dirty="0"/>
              <a:t>An hour a week-</a:t>
            </a:r>
            <a:r>
              <a:rPr lang="en-GB" dirty="0" err="1"/>
              <a:t>ish</a:t>
            </a:r>
            <a:endParaRPr lang="en-GB" dirty="0"/>
          </a:p>
          <a:p>
            <a:r>
              <a:rPr lang="en-GB" dirty="0"/>
              <a:t>Doesn't have to be in school</a:t>
            </a:r>
          </a:p>
          <a:p>
            <a:r>
              <a:rPr lang="en-GB" dirty="0"/>
              <a:t>Do set up your eDofE account and keep it up to date</a:t>
            </a:r>
          </a:p>
          <a:p>
            <a:r>
              <a:rPr lang="en-GB" dirty="0"/>
              <a:t>Do ask assessors </a:t>
            </a:r>
          </a:p>
          <a:p>
            <a:r>
              <a:rPr lang="en-GB" dirty="0"/>
              <a:t>Do get things signed off</a:t>
            </a:r>
          </a:p>
          <a:p>
            <a:r>
              <a:rPr lang="en-GB" dirty="0"/>
              <a:t>We will run an eDofE session soon</a:t>
            </a:r>
          </a:p>
          <a:p>
            <a:r>
              <a:rPr lang="en-GB" dirty="0"/>
              <a:t>Lots of additional flexibility under “DofE with a difference”  ‘til summer 2021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45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Timescales for Qualifying Expeditions</a:t>
            </a:r>
          </a:p>
        </p:txBody>
      </p:sp>
      <p:graphicFrame>
        <p:nvGraphicFramePr>
          <p:cNvPr id="302133" name="Group 53"/>
          <p:cNvGraphicFramePr>
            <a:graphicFrameLocks noGrp="1"/>
          </p:cNvGraphicFramePr>
          <p:nvPr>
            <p:ph type="tbl" idx="1"/>
          </p:nvPr>
        </p:nvGraphicFramePr>
        <p:xfrm>
          <a:off x="250825" y="1412875"/>
          <a:ext cx="8642350" cy="4879977"/>
        </p:xfrm>
        <a:graphic>
          <a:graphicData uri="http://schemas.openxmlformats.org/drawingml/2006/table">
            <a:tbl>
              <a:tblPr/>
              <a:tblGrid>
                <a:gridCol w="1296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1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6B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Level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6B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Duration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6B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Minimum hours of planned activity each 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5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6B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Bronze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6B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 days and 1 night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6B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At least 6 hours during the daytime (at least 3 of which must be spent journeying)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5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6B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Silver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6B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 days and 2 nights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6B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At least 7 hours during the daytime (at least 3½ of which must be spent journeying)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5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6B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6B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 days and 3 nights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6B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At least 8 hours during the daytime (at least 4 of which must be spent journeying)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265</TotalTime>
  <Words>519</Words>
  <Application>Microsoft Office PowerPoint</Application>
  <PresentationFormat>On-screen Show (4:3)</PresentationFormat>
  <Paragraphs>88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Constantia</vt:lpstr>
      <vt:lpstr>Wingdings 2</vt:lpstr>
      <vt:lpstr>Paper</vt:lpstr>
      <vt:lpstr>Gold D of E</vt:lpstr>
      <vt:lpstr>Principles</vt:lpstr>
      <vt:lpstr>PowerPoint Presentation</vt:lpstr>
      <vt:lpstr>Time requirements</vt:lpstr>
      <vt:lpstr>Sections</vt:lpstr>
      <vt:lpstr>Gold Award (16+ years old) LVI</vt:lpstr>
      <vt:lpstr>PowerPoint Presentation</vt:lpstr>
      <vt:lpstr>PowerPoint Presentation</vt:lpstr>
      <vt:lpstr>Timescales for Qualifying Expeditions</vt:lpstr>
      <vt:lpstr>PowerPoint Presentation</vt:lpstr>
      <vt:lpstr>Commitment</vt:lpstr>
      <vt:lpstr>Gold Expedition</vt:lpstr>
      <vt:lpstr>Gold Assessed</vt:lpstr>
      <vt:lpstr>Registration</vt:lpstr>
      <vt:lpstr>We start next Monday!!!!</vt:lpstr>
    </vt:vector>
  </TitlesOfParts>
  <Company>Cranleigh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Gold D of E</dc:title>
  <dc:creator>Cranleigh School</dc:creator>
  <cp:lastModifiedBy>YOUNG, Simon</cp:lastModifiedBy>
  <cp:revision>32</cp:revision>
  <dcterms:created xsi:type="dcterms:W3CDTF">2013-05-13T12:35:42Z</dcterms:created>
  <dcterms:modified xsi:type="dcterms:W3CDTF">2020-09-13T10:21:41Z</dcterms:modified>
</cp:coreProperties>
</file>